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28"/>
  </p:notesMasterIdLst>
  <p:sldIdLst>
    <p:sldId id="256" r:id="rId2"/>
    <p:sldId id="266" r:id="rId3"/>
    <p:sldId id="281" r:id="rId4"/>
    <p:sldId id="257" r:id="rId5"/>
    <p:sldId id="279" r:id="rId6"/>
    <p:sldId id="267" r:id="rId7"/>
    <p:sldId id="258" r:id="rId8"/>
    <p:sldId id="268" r:id="rId9"/>
    <p:sldId id="261" r:id="rId10"/>
    <p:sldId id="269" r:id="rId11"/>
    <p:sldId id="270" r:id="rId12"/>
    <p:sldId id="262" r:id="rId13"/>
    <p:sldId id="276" r:id="rId14"/>
    <p:sldId id="277" r:id="rId15"/>
    <p:sldId id="263" r:id="rId16"/>
    <p:sldId id="278" r:id="rId17"/>
    <p:sldId id="264" r:id="rId18"/>
    <p:sldId id="288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272822"/>
    <a:srgbClr val="262626"/>
    <a:srgbClr val="27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2DFAB-2C65-45DF-96B1-1A231BACD0B9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3817-F0D4-40B4-BAEF-16D4D8F3E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8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8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services use OAuth or OAuth2 to authorize and authenticate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9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3817-F0D4-40B4-BAEF-16D4D8F3E8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4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8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8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1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010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477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59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7AA54-6DA7-4B55-BA8B-192D25819F5A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9A49C-F165-470E-A5C0-25A10090C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4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bales/Integrating-with-APIs-Pres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mframework.com/docs/tutorial/first-app.html" TargetMode="External"/><Relationship Id="rId5" Type="http://schemas.openxmlformats.org/officeDocument/2006/relationships/hyperlink" Target="http://nordicapis.com/rest-vs-soap-nordic-apis-infographic-comparison/" TargetMode="External"/><Relationship Id="rId4" Type="http://schemas.openxmlformats.org/officeDocument/2006/relationships/hyperlink" Target="http://www.programmableweb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Integrating with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 with REST and JSON in PHP</a:t>
            </a:r>
          </a:p>
        </p:txBody>
      </p:sp>
    </p:spTree>
    <p:extLst>
      <p:ext uri="{BB962C8B-B14F-4D97-AF65-F5344CB8AC3E}">
        <p14:creationId xmlns:p14="http://schemas.microsoft.com/office/powerpoint/2010/main" val="336372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9" y="1690688"/>
            <a:ext cx="6596339" cy="4648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0009" y="1891538"/>
            <a:ext cx="3788664" cy="1290573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0009" y="4754880"/>
            <a:ext cx="6596340" cy="362712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POST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920"/>
            <a:ext cx="8507012" cy="3458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76951" cy="3048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1177" y="4233672"/>
            <a:ext cx="1948367" cy="246888"/>
          </a:xfrm>
          <a:prstGeom prst="rect">
            <a:avLst/>
          </a:prstGeom>
          <a:solidFill>
            <a:srgbClr val="FFF2CC">
              <a:alpha val="14902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0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PHP HTTP client</a:t>
            </a:r>
          </a:p>
          <a:p>
            <a:r>
              <a:rPr lang="en-US" dirty="0">
                <a:solidFill>
                  <a:schemeClr val="bg1"/>
                </a:solidFill>
              </a:rPr>
              <a:t>Handles boilerplate request/response code</a:t>
            </a:r>
          </a:p>
          <a:p>
            <a:r>
              <a:rPr lang="en-US" dirty="0">
                <a:solidFill>
                  <a:schemeClr val="bg1"/>
                </a:solidFill>
              </a:rPr>
              <a:t>Object-oriented</a:t>
            </a:r>
          </a:p>
          <a:p>
            <a:r>
              <a:rPr lang="en-US" dirty="0">
                <a:solidFill>
                  <a:schemeClr val="bg1"/>
                </a:solidFill>
              </a:rPr>
              <a:t>Support for asynchronous calling</a:t>
            </a:r>
          </a:p>
          <a:p>
            <a:r>
              <a:rPr lang="en-US" dirty="0">
                <a:solidFill>
                  <a:schemeClr val="bg1"/>
                </a:solidFill>
              </a:rPr>
              <a:t>Option to use other handlers (i.e. React)</a:t>
            </a:r>
          </a:p>
          <a:p>
            <a:r>
              <a:rPr lang="en-US" dirty="0">
                <a:solidFill>
                  <a:schemeClr val="bg1"/>
                </a:solidFill>
              </a:rPr>
              <a:t>Mock handlers make it easy to test</a:t>
            </a:r>
          </a:p>
        </p:txBody>
      </p:sp>
    </p:spTree>
    <p:extLst>
      <p:ext uri="{BB962C8B-B14F-4D97-AF65-F5344CB8AC3E}">
        <p14:creationId xmlns:p14="http://schemas.microsoft.com/office/powerpoint/2010/main" val="144056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76369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0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Guzzle - Async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92"/>
          <a:stretch/>
        </p:blipFill>
        <p:spPr>
          <a:xfrm>
            <a:off x="838200" y="1690688"/>
            <a:ext cx="7011378" cy="4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Works with JSON and Atom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querying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$filter, $select</a:t>
            </a:r>
          </a:p>
          <a:p>
            <a:r>
              <a:rPr lang="en-US" dirty="0">
                <a:solidFill>
                  <a:schemeClr val="bg1"/>
                </a:solidFill>
              </a:rPr>
              <a:t>Navigation properties</a:t>
            </a:r>
          </a:p>
          <a:p>
            <a:r>
              <a:rPr lang="en-US" dirty="0">
                <a:solidFill>
                  <a:schemeClr val="bg1"/>
                </a:solidFill>
              </a:rPr>
              <a:t>Deltas</a:t>
            </a:r>
          </a:p>
          <a:p>
            <a:r>
              <a:rPr lang="en-US" dirty="0">
                <a:solidFill>
                  <a:schemeClr val="bg1"/>
                </a:solidFill>
              </a:rPr>
              <a:t>$metadata – XML representation of the objects, navigation paths, and properties available</a:t>
            </a:r>
          </a:p>
        </p:txBody>
      </p:sp>
    </p:spTree>
    <p:extLst>
      <p:ext uri="{BB962C8B-B14F-4D97-AF65-F5344CB8AC3E}">
        <p14:creationId xmlns:p14="http://schemas.microsoft.com/office/powerpoint/2010/main" val="243582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1659"/>
            <a:ext cx="12192000" cy="77196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87886" y="3712464"/>
            <a:ext cx="4456497" cy="14630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70766" y="4047584"/>
            <a:ext cx="5014281" cy="40554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Authorization        &amp;         Authentication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to the service that you are allowed to access its resources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public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Usually involves a public/private key pair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Proves that you are who you say you are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access personal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After authenticating, you receive a token which is then used to authorize you</a:t>
            </a:r>
          </a:p>
        </p:txBody>
      </p:sp>
    </p:spTree>
    <p:extLst>
      <p:ext uri="{BB962C8B-B14F-4D97-AF65-F5344CB8AC3E}">
        <p14:creationId xmlns:p14="http://schemas.microsoft.com/office/powerpoint/2010/main" val="356289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Setting up Authentication with an API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 companies have you register an application with them on their site</a:t>
            </a:r>
          </a:p>
          <a:p>
            <a:r>
              <a:rPr lang="en-US" dirty="0">
                <a:solidFill>
                  <a:schemeClr val="bg1"/>
                </a:solidFill>
              </a:rPr>
              <a:t>You’ll get a public/private key pair</a:t>
            </a:r>
          </a:p>
          <a:p>
            <a:r>
              <a:rPr lang="en-US" dirty="0">
                <a:solidFill>
                  <a:schemeClr val="bg1"/>
                </a:solidFill>
              </a:rPr>
              <a:t>Request and callback URLs ensure app security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39352"/>
            <a:ext cx="5181600" cy="3923884"/>
          </a:xfrm>
        </p:spPr>
      </p:pic>
      <p:pic>
        <p:nvPicPr>
          <p:cNvPr id="2052" name="Picture 4" descr="Image result for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16097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15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OAuth2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user is prompted to login to API service and authorize the app to use their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sends back an authorization code to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app uses this code to ask for an access token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server returns an access token to the client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Subsequent calls to the service use this access tokens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secure because these tokens expire</a:t>
            </a:r>
          </a:p>
          <a:p>
            <a:r>
              <a:rPr lang="en-US" dirty="0">
                <a:solidFill>
                  <a:schemeClr val="bg1"/>
                </a:solidFill>
              </a:rPr>
              <a:t>Using a refresh token, you can get a new valid access token</a:t>
            </a:r>
          </a:p>
        </p:txBody>
      </p:sp>
    </p:spTree>
    <p:extLst>
      <p:ext uri="{BB962C8B-B14F-4D97-AF65-F5344CB8AC3E}">
        <p14:creationId xmlns:p14="http://schemas.microsoft.com/office/powerpoint/2010/main" val="293437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625" y="412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Caitlin Bales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233613"/>
            <a:ext cx="2270920" cy="22709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867150" y="2233613"/>
            <a:ext cx="74580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Community Engineer @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Working on tooling for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Web enthusiast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Worked on API strategies from creation to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6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Postman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Started as a simple Chrome plugin for making HTTP requests</a:t>
            </a:r>
          </a:p>
          <a:p>
            <a:r>
              <a:rPr lang="en-US" dirty="0">
                <a:solidFill>
                  <a:schemeClr val="bg1"/>
                </a:solidFill>
              </a:rPr>
              <a:t>Allows you to test queries quickly without a shell application</a:t>
            </a:r>
          </a:p>
          <a:p>
            <a:r>
              <a:rPr lang="en-US" dirty="0">
                <a:solidFill>
                  <a:schemeClr val="bg1"/>
                </a:solidFill>
              </a:rPr>
              <a:t>Lots of other goodies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Collections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Test cases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Documentation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1026" name="Picture 2" descr="Image result for postm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0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9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Fiddler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HTTP debugging proxy server</a:t>
            </a:r>
          </a:p>
          <a:p>
            <a:r>
              <a:rPr lang="en-US" dirty="0">
                <a:solidFill>
                  <a:schemeClr val="bg1"/>
                </a:solidFill>
              </a:rPr>
              <a:t>Captures data sent across the wire – Internet, Intranet, and native apps</a:t>
            </a:r>
          </a:p>
          <a:p>
            <a:r>
              <a:rPr lang="en-US" dirty="0">
                <a:solidFill>
                  <a:schemeClr val="bg1"/>
                </a:solidFill>
              </a:rPr>
              <a:t>Allows editing of requests for testing purposes</a:t>
            </a:r>
          </a:p>
          <a:p>
            <a:r>
              <a:rPr lang="en-US" dirty="0">
                <a:solidFill>
                  <a:schemeClr val="bg1"/>
                </a:solidFill>
              </a:rPr>
              <a:t>Mac &amp; Linux builds in Alpha</a:t>
            </a:r>
          </a:p>
          <a:p>
            <a:r>
              <a:rPr lang="en-US" dirty="0">
                <a:solidFill>
                  <a:schemeClr val="bg1"/>
                </a:solidFill>
              </a:rPr>
              <a:t>Intercept requests</a:t>
            </a:r>
          </a:p>
          <a:p>
            <a:r>
              <a:rPr lang="en-US" dirty="0">
                <a:solidFill>
                  <a:schemeClr val="bg1"/>
                </a:solidFill>
              </a:rPr>
              <a:t>Send requests</a:t>
            </a:r>
          </a:p>
        </p:txBody>
      </p:sp>
      <p:pic>
        <p:nvPicPr>
          <p:cNvPr id="2050" name="Picture 2" descr="Image result for fiddler http logo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69" y="1825625"/>
            <a:ext cx="3710354" cy="371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58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"/>
            <a:ext cx="12192000" cy="7637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6946" y="4203032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48925" y="2149643"/>
            <a:ext cx="4692317" cy="128336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8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9" name="Rectangle 6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26" name="Picture 2" descr="Edge F12 Network Summary Detail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 r="15082"/>
          <a:stretch/>
        </p:blipFill>
        <p:spPr bwMode="auto">
          <a:xfrm>
            <a:off x="5276088" y="640082"/>
            <a:ext cx="6276250" cy="55778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Modern Browser Tools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8931" y="2438401"/>
            <a:ext cx="3667036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View requests and responses of web apps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Support remote sessions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Good for sniffing web traffic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There’s even APIs for debugging APIs!</a:t>
            </a:r>
          </a:p>
        </p:txBody>
      </p:sp>
    </p:spTree>
    <p:extLst>
      <p:ext uri="{BB962C8B-B14F-4D97-AF65-F5344CB8AC3E}">
        <p14:creationId xmlns:p14="http://schemas.microsoft.com/office/powerpoint/2010/main" val="2272310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4848"/>
            <a:ext cx="12192000" cy="73745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9599" y="4011008"/>
            <a:ext cx="1210378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6351" y="3844812"/>
            <a:ext cx="454473" cy="222664"/>
          </a:xfrm>
          <a:prstGeom prst="rect">
            <a:avLst/>
          </a:prstGeom>
          <a:solidFill>
            <a:srgbClr val="FFF2CC">
              <a:alpha val="14902"/>
            </a:srgb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Slides &amp; sample code – github.com/</a:t>
            </a:r>
            <a:r>
              <a:rPr lang="en-US" dirty="0" err="1">
                <a:solidFill>
                  <a:schemeClr val="bg1"/>
                </a:solidFill>
                <a:hlinkClick r:id="rId3"/>
              </a:rPr>
              <a:t>cbales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Programmable Web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Nordic APIs REST vs SOAP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Build a lightweight API with Slim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Steps to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APIs?</a:t>
            </a:r>
          </a:p>
          <a:p>
            <a:r>
              <a:rPr lang="en-US" dirty="0">
                <a:solidFill>
                  <a:schemeClr val="bg1"/>
                </a:solidFill>
              </a:rPr>
              <a:t>REST</a:t>
            </a:r>
          </a:p>
          <a:p>
            <a:r>
              <a:rPr lang="en-US" dirty="0">
                <a:solidFill>
                  <a:schemeClr val="bg1"/>
                </a:solidFill>
              </a:rPr>
              <a:t>JSON</a:t>
            </a:r>
          </a:p>
          <a:p>
            <a:r>
              <a:rPr lang="en-US" dirty="0">
                <a:solidFill>
                  <a:schemeClr val="bg1"/>
                </a:solidFill>
              </a:rPr>
              <a:t>cURL</a:t>
            </a:r>
          </a:p>
          <a:p>
            <a:r>
              <a:rPr lang="en-US" dirty="0">
                <a:solidFill>
                  <a:schemeClr val="bg1"/>
                </a:solidFill>
              </a:rPr>
              <a:t>Guzzle</a:t>
            </a:r>
          </a:p>
          <a:p>
            <a:r>
              <a:rPr lang="en-US" dirty="0">
                <a:solidFill>
                  <a:schemeClr val="bg1"/>
                </a:solidFill>
              </a:rPr>
              <a:t>OData</a:t>
            </a:r>
          </a:p>
          <a:p>
            <a:r>
              <a:rPr lang="en-US" dirty="0">
                <a:solidFill>
                  <a:schemeClr val="bg1"/>
                </a:solidFill>
              </a:rPr>
              <a:t>Authentication</a:t>
            </a:r>
          </a:p>
          <a:p>
            <a:r>
              <a:rPr lang="en-US" dirty="0">
                <a:solidFill>
                  <a:schemeClr val="bg1"/>
                </a:solidFill>
              </a:rPr>
              <a:t>Tools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API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Businesses are realizing an API strategy brings them more: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Developer integration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Platform stickiness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Development speed</a:t>
            </a:r>
          </a:p>
          <a:p>
            <a:r>
              <a:rPr lang="en-US" dirty="0">
                <a:solidFill>
                  <a:schemeClr val="bg1"/>
                </a:solidFill>
              </a:rPr>
              <a:t>Some shops are becoming API-first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Reduces friction in cross-collaboration across teams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Increases dogfooding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Avoids technical debt</a:t>
            </a:r>
          </a:p>
          <a:p>
            <a:r>
              <a:rPr lang="en-US" dirty="0">
                <a:solidFill>
                  <a:schemeClr val="bg1"/>
                </a:solidFill>
              </a:rPr>
              <a:t>Great friends with open source development</a:t>
            </a:r>
          </a:p>
        </p:txBody>
      </p:sp>
      <p:sp>
        <p:nvSpPr>
          <p:cNvPr id="4" name="Heart 3"/>
          <p:cNvSpPr/>
          <p:nvPr/>
        </p:nvSpPr>
        <p:spPr>
          <a:xfrm>
            <a:off x="7848164" y="5285232"/>
            <a:ext cx="372291" cy="320040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use APIs?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Don’t reinvent the wheel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Spend time building business-differentiated software</a:t>
            </a:r>
          </a:p>
          <a:p>
            <a:r>
              <a:rPr lang="en-US" dirty="0">
                <a:solidFill>
                  <a:schemeClr val="bg1"/>
                </a:solidFill>
              </a:rPr>
              <a:t>Increase your data scope</a:t>
            </a:r>
          </a:p>
          <a:p>
            <a:r>
              <a:rPr lang="en-US" dirty="0">
                <a:solidFill>
                  <a:schemeClr val="bg1"/>
                </a:solidFill>
              </a:rPr>
              <a:t>Faster and cheaper than purchasing off-the-shelf solutions</a:t>
            </a:r>
          </a:p>
        </p:txBody>
      </p:sp>
    </p:spTree>
    <p:extLst>
      <p:ext uri="{BB962C8B-B14F-4D97-AF65-F5344CB8AC3E}">
        <p14:creationId xmlns:p14="http://schemas.microsoft.com/office/powerpoint/2010/main" val="393294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RESTful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Stands for Representational State Transfer</a:t>
            </a:r>
          </a:p>
          <a:p>
            <a:r>
              <a:rPr lang="en-US" dirty="0">
                <a:solidFill>
                  <a:schemeClr val="bg1"/>
                </a:solidFill>
              </a:rPr>
              <a:t>Message based</a:t>
            </a:r>
          </a:p>
          <a:p>
            <a:r>
              <a:rPr lang="en-US" dirty="0">
                <a:solidFill>
                  <a:schemeClr val="bg1"/>
                </a:solidFill>
              </a:rPr>
              <a:t>A pattern for developing web services</a:t>
            </a:r>
          </a:p>
          <a:p>
            <a:r>
              <a:rPr lang="en-US" dirty="0">
                <a:solidFill>
                  <a:schemeClr val="bg1"/>
                </a:solidFill>
              </a:rPr>
              <a:t>Centered around resources</a:t>
            </a:r>
          </a:p>
          <a:p>
            <a:r>
              <a:rPr lang="en-US" dirty="0">
                <a:solidFill>
                  <a:schemeClr val="bg1"/>
                </a:solidFill>
              </a:rPr>
              <a:t>Provides a common transactional model for data transfer</a:t>
            </a:r>
          </a:p>
          <a:p>
            <a:r>
              <a:rPr lang="en-US" dirty="0">
                <a:solidFill>
                  <a:schemeClr val="bg1"/>
                </a:solidFill>
              </a:rPr>
              <a:t>Lightweight alternative to SOAP and WSDL</a:t>
            </a:r>
          </a:p>
        </p:txBody>
      </p:sp>
    </p:spTree>
    <p:extLst>
      <p:ext uri="{BB962C8B-B14F-4D97-AF65-F5344CB8AC3E}">
        <p14:creationId xmlns:p14="http://schemas.microsoft.com/office/powerpoint/2010/main" val="228293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Human-readable JavaScript Object Notation</a:t>
            </a:r>
          </a:p>
          <a:p>
            <a:r>
              <a:rPr lang="en-US" dirty="0">
                <a:solidFill>
                  <a:schemeClr val="bg1"/>
                </a:solidFill>
              </a:rPr>
              <a:t>Centers around key-value pairs</a:t>
            </a:r>
          </a:p>
          <a:p>
            <a:r>
              <a:rPr lang="en-US" dirty="0">
                <a:solidFill>
                  <a:schemeClr val="bg1"/>
                </a:solidFill>
              </a:rPr>
              <a:t>Looked to provide more readable format than XML</a:t>
            </a:r>
          </a:p>
          <a:p>
            <a:r>
              <a:rPr lang="en-US" dirty="0">
                <a:solidFill>
                  <a:schemeClr val="bg1"/>
                </a:solidFill>
              </a:rPr>
              <a:t>Most popular formatting for REST call data</a:t>
            </a:r>
          </a:p>
        </p:txBody>
      </p:sp>
    </p:spTree>
    <p:extLst>
      <p:ext uri="{BB962C8B-B14F-4D97-AF65-F5344CB8AC3E}">
        <p14:creationId xmlns:p14="http://schemas.microsoft.com/office/powerpoint/2010/main" val="428291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Request Recipe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VERB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10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7530" y="2371725"/>
            <a:ext cx="166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HEADERS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4438" y="2371725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74558" y="2343150"/>
            <a:ext cx="96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URL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3835" y="2381250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84463" y="2343150"/>
            <a:ext cx="107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BODY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1" y="3248025"/>
            <a:ext cx="1219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PUT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PATCH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DELETE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07530" y="3248025"/>
            <a:ext cx="2771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Authorization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Content-Length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Content-Type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Host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X-Requested-With</a:t>
            </a:r>
          </a:p>
          <a:p>
            <a:r>
              <a:rPr lang="en-US" sz="2000" dirty="0">
                <a:solidFill>
                  <a:schemeClr val="bg1"/>
                </a:solidFill>
              </a:rPr>
              <a:t>DNT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4558" y="3352472"/>
            <a:ext cx="291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https://api.site.com/v1/</a:t>
            </a:r>
          </a:p>
          <a:p>
            <a:r>
              <a:rPr lang="en-US" sz="1600" dirty="0">
                <a:solidFill>
                  <a:schemeClr val="bg1"/>
                </a:solidFill>
              </a:rPr>
              <a:t>http://bobsapi.com/users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84463" y="3137028"/>
            <a:ext cx="2278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fname</a:t>
            </a:r>
            <a:r>
              <a:rPr lang="en-US" dirty="0">
                <a:solidFill>
                  <a:schemeClr val="bg1"/>
                </a:solidFill>
              </a:rPr>
              <a:t>”: “Bob”,</a:t>
            </a:r>
          </a:p>
          <a:p>
            <a:r>
              <a:rPr lang="en-US" dirty="0">
                <a:solidFill>
                  <a:schemeClr val="bg1"/>
                </a:solidFill>
              </a:rPr>
              <a:t>   “</a:t>
            </a:r>
            <a:r>
              <a:rPr lang="en-US" dirty="0" err="1">
                <a:solidFill>
                  <a:schemeClr val="bg1"/>
                </a:solidFill>
              </a:rPr>
              <a:t>lname</a:t>
            </a:r>
            <a:r>
              <a:rPr lang="en-US" dirty="0">
                <a:solidFill>
                  <a:schemeClr val="bg1"/>
                </a:solidFill>
              </a:rPr>
              <a:t>”: “Barker”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2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cURL - 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5627"/>
            <a:ext cx="9726382" cy="2114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68378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9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</TotalTime>
  <Words>571</Words>
  <Application>Microsoft Office PowerPoint</Application>
  <PresentationFormat>Widescreen</PresentationFormat>
  <Paragraphs>139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Light</vt:lpstr>
      <vt:lpstr>Office Theme</vt:lpstr>
      <vt:lpstr>Integrating with APIs</vt:lpstr>
      <vt:lpstr>Caitlin Bales</vt:lpstr>
      <vt:lpstr>Steps to Integration</vt:lpstr>
      <vt:lpstr>API Industry</vt:lpstr>
      <vt:lpstr>Why use APIs?</vt:lpstr>
      <vt:lpstr>RESTful Web Services</vt:lpstr>
      <vt:lpstr>JSON Data</vt:lpstr>
      <vt:lpstr>Request Recipe</vt:lpstr>
      <vt:lpstr>cURL - GET</vt:lpstr>
      <vt:lpstr>cURL - POST</vt:lpstr>
      <vt:lpstr>cURL - POST</vt:lpstr>
      <vt:lpstr>Guzzle</vt:lpstr>
      <vt:lpstr>Guzzle</vt:lpstr>
      <vt:lpstr>Guzzle - Async</vt:lpstr>
      <vt:lpstr>OData</vt:lpstr>
      <vt:lpstr>PowerPoint Presentation</vt:lpstr>
      <vt:lpstr>Authorization        &amp;         Authentication</vt:lpstr>
      <vt:lpstr>Setting up Authentication with an API</vt:lpstr>
      <vt:lpstr>OAuth2</vt:lpstr>
      <vt:lpstr>Postman</vt:lpstr>
      <vt:lpstr>PowerPoint Presentation</vt:lpstr>
      <vt:lpstr>Fiddler</vt:lpstr>
      <vt:lpstr>PowerPoint Presentation</vt:lpstr>
      <vt:lpstr>Modern Browser Tools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with APIs</dc:title>
  <dc:creator>Caitlin Bales</dc:creator>
  <cp:lastModifiedBy>Caitlin Bales</cp:lastModifiedBy>
  <cp:revision>40</cp:revision>
  <dcterms:created xsi:type="dcterms:W3CDTF">2016-10-05T22:20:06Z</dcterms:created>
  <dcterms:modified xsi:type="dcterms:W3CDTF">2016-10-10T16:14:38Z</dcterms:modified>
</cp:coreProperties>
</file>